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71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72" r:id="rId11"/>
    <p:sldId id="273" r:id="rId12"/>
    <p:sldId id="274" r:id="rId13"/>
    <p:sldId id="265" r:id="rId14"/>
    <p:sldId id="266" r:id="rId15"/>
    <p:sldId id="275" r:id="rId16"/>
    <p:sldId id="267" r:id="rId17"/>
    <p:sldId id="270" r:id="rId18"/>
    <p:sldId id="268" r:id="rId19"/>
    <p:sldId id="276" r:id="rId20"/>
    <p:sldId id="277" r:id="rId21"/>
    <p:sldId id="290" r:id="rId2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>
              <a:buNone/>
            </a:pPr>
            <a:endParaRPr lang="en-US" altLang="zh-CN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 algn="r" eaLnBrk="1" hangingPunct="1">
              <a:buNone/>
            </a:pPr>
            <a:fld id="{BB962C8B-B14F-4D97-AF65-F5344CB8AC3E}" type="datetime1">
              <a:rPr lang="en-US" altLang="zh-CN" sz="1200" dirty="0"/>
              <a:t>12/5/2023</a:t>
            </a:fld>
            <a:endParaRPr lang="en-US" altLang="zh-CN" sz="1200"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Notes Placeholder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eaLnBrk="1" hangingPunct="1">
              <a:buNone/>
            </a:pPr>
            <a:endParaRPr lang="en-US" altLang="zh-CN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0064296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11267" name="Text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zh-CN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01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None/>
            </a:pPr>
            <a:endParaRPr lang="zh-CN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ctr" eaLnBrk="1" hangingPunct="1">
              <a:buNone/>
            </a:pPr>
            <a:endParaRPr lang="zh-CN" alt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None/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3nll4uWjS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>
              <a:buClrTx/>
              <a:buSzTx/>
              <a:buFontTx/>
            </a:pPr>
            <a:r>
              <a:rPr lang="sr-Cyrl-RS" altLang="en-US" sz="4400" kern="1200" dirty="0">
                <a:latin typeface="+mj-lt"/>
                <a:ea typeface="+mj-ea"/>
                <a:cs typeface="+mj-cs"/>
              </a:rPr>
              <a:t>ОШ “Младост”</a:t>
            </a:r>
            <a:br>
              <a:rPr lang="sr-Cyrl-RS" altLang="en-US" sz="4400" kern="1200" dirty="0">
                <a:latin typeface="+mj-lt"/>
                <a:ea typeface="+mj-ea"/>
                <a:cs typeface="+mj-cs"/>
              </a:rPr>
            </a:br>
            <a:r>
              <a:rPr lang="sr-Cyrl-RS" altLang="en-US" sz="4400" kern="1200" dirty="0">
                <a:latin typeface="+mj-lt"/>
                <a:ea typeface="+mj-ea"/>
                <a:cs typeface="+mj-cs"/>
              </a:rPr>
              <a:t>Вршац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>
              <a:buClrTx/>
              <a:buSzTx/>
            </a:pPr>
            <a:r>
              <a:rPr lang="sr-Cyrl-RS" altLang="en-US" sz="6000" kern="1200" dirty="0">
                <a:latin typeface="+mn-lt"/>
                <a:ea typeface="+mn-ea"/>
                <a:cs typeface="+mn-cs"/>
              </a:rPr>
              <a:t>ЗАВРШНИ ИСПИТ</a:t>
            </a:r>
          </a:p>
          <a:p>
            <a:pPr eaLnBrk="1" hangingPunct="1">
              <a:buClrTx/>
              <a:buSzTx/>
            </a:pPr>
            <a:r>
              <a:rPr lang="sr-Cyrl-RS" altLang="en-US" sz="6000" kern="1200" dirty="0">
                <a:latin typeface="+mn-lt"/>
                <a:ea typeface="+mn-ea"/>
                <a:cs typeface="+mn-cs"/>
              </a:rPr>
              <a:t>2024.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1488" y="333375"/>
            <a:ext cx="8229600" cy="582613"/>
          </a:xfrm>
          <a:ln/>
        </p:spPr>
        <p:txBody>
          <a:bodyPr vert="horz" wrap="square" lIns="91440" tIns="45720" rIns="91440" bIns="45720" anchor="ctr"/>
          <a:lstStyle/>
          <a:p>
            <a:r>
              <a:rPr lang="sr-Cyrl-RS" altLang="x-none" dirty="0"/>
              <a:t>ЗАВРШНИ ИСПИТ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4750"/>
            <a:ext cx="8229600" cy="5494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српски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(17.06.2024. од 9 до 11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(18.06.2024. од 9 до 11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трећи тест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(19.06.2024. од 9 до 11 ч.)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прелиминарни резултати ЗИ (21.06.2024. до 8 ч.)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sr-Cyrl-RS" altLang="x-none" dirty="0"/>
              <a:t>ПРИГОВОРИ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приговори на прелиминарне резултате- електронски (21.06.2024.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приговори на прелиминарне рез.-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у школи (21.06.2024.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одговори </a:t>
            </a: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првостепене</a:t>
            </a: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комисије (21.06. после 16 ч. и 22.06. до 8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пријем приговора за </a:t>
            </a: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другостепену</a:t>
            </a: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комисију (22.06.2024.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одговори другостепене комисије (22.06. после 16 ч.)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sr-Cyrl-RS" altLang="x-none" dirty="0"/>
              <a:t>КОНАЧНИ РЕЗУЛТАТИ</a:t>
            </a:r>
            <a:endParaRPr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>
                <a:solidFill>
                  <a:srgbClr val="FF0000"/>
                </a:solidFill>
              </a:rPr>
              <a:t>објављивае коначних резултата ЗИ (24.06.2024. до 8 ч.)</a:t>
            </a:r>
          </a:p>
          <a:p>
            <a:pPr eaLnBrk="1" hangingPunct="1"/>
            <a:r>
              <a:rPr lang="sr-Cyrl-RS" altLang="en-US" dirty="0"/>
              <a:t>упис у музичке и балетске школе (24.06.2024 од 8 до 15 ч.)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sr-Cyrl-RS" altLang="en-US" dirty="0"/>
              <a:t>ЛИСТЕ ЖЕЉА</a:t>
            </a: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попуњавање листе жеља електронски и у школи (25.06. и 26.06.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провера листе жеља (27.06. од 8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приговори на жеље (27.06.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коначне листе жеља ( 28.06. до 8 ч.)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sr-Cyrl-RS" altLang="en-US" dirty="0"/>
              <a:t>КОНАЧНИ РЕЗУЛТАТИ </a:t>
            </a:r>
            <a:br>
              <a:rPr lang="sr-Cyrl-RS" altLang="en-US" dirty="0"/>
            </a:br>
            <a:r>
              <a:rPr lang="sr-Cyrl-RS" altLang="en-US" dirty="0"/>
              <a:t>У 1. УПИСНОМ КРУГУ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>
                <a:solidFill>
                  <a:srgbClr val="FF0000"/>
                </a:solidFill>
              </a:rPr>
              <a:t>објављивање коначних резултата расподеле по школама и образовним профилима (1.07.2024. до 8 ч.)</a:t>
            </a:r>
          </a:p>
          <a:p>
            <a:pPr eaLnBrk="1" hangingPunct="1"/>
            <a:r>
              <a:rPr lang="sr-Cyrl-RS" altLang="en-US" dirty="0"/>
              <a:t>објављивање преосталих слободних места за упис у другом кругу (1.07.2024. до 8 ч.)</a:t>
            </a:r>
          </a:p>
          <a:p>
            <a:pPr eaLnBrk="1" hangingPunct="1"/>
            <a:r>
              <a:rPr lang="sr-Cyrl-RS" altLang="en-US" dirty="0"/>
              <a:t>листе жеља за други уписни круг ( 1.07. од 8 до 15 ч.)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sr-Cyrl-RS" altLang="x-none" dirty="0"/>
              <a:t>ДРУГИ УПИСНИ КРУГ</a:t>
            </a:r>
            <a:endParaRPr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/>
              <a:t>објављивање преосталих слободних места за упис у другом кругу (1.07.2024. до 8 ч.)</a:t>
            </a:r>
          </a:p>
          <a:p>
            <a:pPr eaLnBrk="1" hangingPunct="1"/>
            <a:r>
              <a:rPr lang="sr-Cyrl-RS" altLang="en-US" dirty="0"/>
              <a:t>листе жеља за други уписни круг ( 1.07. од 8 до 15 ч.)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95288" y="188913"/>
            <a:ext cx="8229600" cy="4953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подношење пријаве за упис ученика у средње школе- електронски (1.07.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подношење пријаве за упис ученика у средње школе- у школи (2.07. од 8 до 15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објављивање коначне расподеле у 2. уписном кругу ( 2.07. до 24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објављивање преосталих слободних места после 2. уписног круга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( 3.07. до 8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sr-Cyrl-RS" altLang="en-US" dirty="0"/>
              <a:t>ПРИЈАВА НА МСШ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marL="0" indent="0">
              <a:buNone/>
            </a:pPr>
            <a:r>
              <a:rPr lang="sr-Cyrl-RS" dirty="0" smtClean="0">
                <a:hlinkClick r:id="rId2"/>
              </a:rPr>
              <a:t>Погледајте видео упутство.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03238" y="1196975"/>
            <a:ext cx="8229600" cy="4953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УСПЕХ ИЗ ШКОЛЕ: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ШЕСТИ РАЗРЕД ПУТА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СЕДМИ РАЗРЕД ПУТА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ОСМИ РАЗРЕД ПУТА 4 </a:t>
            </a:r>
            <a:endParaRPr kumimoji="0" lang="sr-Cyrl-RS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=60=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>
              <a:buNone/>
            </a:pPr>
            <a:r>
              <a:rPr lang="sr-Cyrl-RS" altLang="x-none" dirty="0"/>
              <a:t>РАЧУНАЊЕ БОДОВА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953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УСПЕХ НА ТЕСТОВИМА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СРПСКИ ЈЕЗИК ПУТА 0,7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МАТЕМАТИКА ПУТА 0,7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3.ТЕСТ ПУТА 0,6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=40=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marL="0" indent="0" algn="ctr">
              <a:buNone/>
            </a:pPr>
            <a:endParaRPr lang="sr-Cyrl-RS" altLang="x-none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sr-Cyrl-RS" altLang="x-none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sr-Cyrl-RS" altLang="x-none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sr-Cyrl-RS" altLang="x-none" sz="6000" dirty="0">
                <a:latin typeface="Arial Narrow" pitchFamily="34" charset="0"/>
              </a:rPr>
              <a:t>КАЛЕНДАР АКТИВНОСТИ</a:t>
            </a:r>
            <a:endParaRPr sz="6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>
              <a:buNone/>
            </a:pPr>
            <a:r>
              <a:rPr lang="sr-Cyrl-RS" altLang="x-none" dirty="0"/>
              <a:t>МИНИМАЛАН БРОЈ БОДОВА </a:t>
            </a:r>
            <a:endParaRPr dirty="0"/>
          </a:p>
        </p:txBody>
      </p:sp>
      <p:graphicFrame>
        <p:nvGraphicFramePr>
          <p:cNvPr id="24579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0" y="773113"/>
          <a:ext cx="9144000" cy="632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3" imgW="7713980" imgH="5963285" progId="AcroExch.Document.DC">
                  <p:embed/>
                </p:oleObj>
              </mc:Choice>
              <mc:Fallback>
                <p:oleObj r:id="rId3" imgW="7713980" imgH="5963285" progId="AcroExch.Document.DC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773113"/>
                        <a:ext cx="9144000" cy="6327775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sr-Cyrl-RS" altLang="en-US"/>
              <a:t>ЗА НАШЕ ЂАКЕ И РОДИТЕЉЕ</a:t>
            </a:r>
          </a:p>
          <a:p>
            <a:pPr marL="0" indent="0" algn="ctr">
              <a:buNone/>
            </a:pPr>
            <a:r>
              <a:rPr lang="sr-Cyrl-RS" altLang="en-US"/>
              <a:t>СА ЖЕЉОМ ДА ЗАВШНИ ИСПИТ </a:t>
            </a:r>
          </a:p>
          <a:p>
            <a:pPr marL="0" indent="0" algn="ctr">
              <a:buNone/>
            </a:pPr>
            <a:r>
              <a:rPr lang="sr-Cyrl-RS" altLang="en-US"/>
              <a:t>БУДЕ ШТО МАЊЕ СТРЕСАН И </a:t>
            </a:r>
          </a:p>
          <a:p>
            <a:pPr marL="0" indent="0" algn="ctr">
              <a:buNone/>
            </a:pPr>
            <a:r>
              <a:rPr lang="sr-Cyrl-RS" altLang="en-US"/>
              <a:t>ДА СВИ УЧЕНИЦИ УПИШУ ЖЕЉЕНЕ СМЕРОВЕ И ОБРАЗОВНЕ ПРОФИЛЕ</a:t>
            </a:r>
          </a:p>
          <a:p>
            <a:pPr marL="0" indent="0" algn="ctr">
              <a:buNone/>
            </a:pPr>
            <a:r>
              <a:rPr lang="sr-Cyrl-RS" altLang="en-US"/>
              <a:t>У СРЕДЊИМ ШКОЛАМА!</a:t>
            </a:r>
          </a:p>
          <a:p>
            <a:pPr marL="0" indent="0" algn="r">
              <a:buNone/>
            </a:pPr>
            <a:r>
              <a:rPr lang="sr-Cyrl-RS" altLang="en-US"/>
              <a:t>ПЕДАГОГ, Гордан Капелан</a:t>
            </a:r>
          </a:p>
          <a:p>
            <a:pPr marL="0" indent="0" algn="r">
              <a:buNone/>
            </a:pPr>
            <a:r>
              <a:rPr lang="sr-Cyrl-RS" altLang="en-US"/>
              <a:t>ПСИХОЛОГ, Јоана Мојсе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sz="2400" dirty="0"/>
              <a:t>изјашњавање ученика 8. разреда, путем портала МСШ или писаним путем у школи, из којег ће предмета радити трећи тест (од 1. до 29.12.2023.)</a:t>
            </a:r>
          </a:p>
          <a:p>
            <a:pPr eaLnBrk="1" hangingPunct="1"/>
            <a:r>
              <a:rPr lang="sr-Cyrl-RS" altLang="en-US" sz="2400" dirty="0"/>
              <a:t>провера тачности изјашњења, путем портала МСШ или писаним путем у школи, из којег ће предмета радити трећи тест (од 22. до 26.01.2024.)</a:t>
            </a:r>
          </a:p>
          <a:p>
            <a:pPr eaLnBrk="1" hangingPunct="1"/>
            <a:r>
              <a:rPr lang="sr-Cyrl-RS" altLang="en-US" sz="2400" dirty="0"/>
              <a:t>промена одлуке из којег ће предмета ученик радити трећи тест, непосредно у школи (29. и 30.01.2024. од 8 до 15 ч.)</a:t>
            </a:r>
          </a:p>
          <a:p>
            <a:pPr eaLnBrk="1" hangingPunct="1"/>
            <a:r>
              <a:rPr lang="sr-Cyrl-RS" altLang="en-US" sz="2400" dirty="0">
                <a:solidFill>
                  <a:srgbClr val="FF0000"/>
                </a:solidFill>
              </a:rPr>
              <a:t>коначно изјашњавање, на порталу МСШ и у школи (1.02.2024. до 8 ч.)</a:t>
            </a:r>
          </a:p>
          <a:p>
            <a:pPr eaLnBrk="1" hangingPunct="1"/>
            <a:endParaRPr lang="sr-Cyrl-RS" altLang="en-US" sz="2400" dirty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r>
              <a:rPr lang="sr-Cyrl-RS" altLang="x-none" dirty="0"/>
              <a:t>ТРЕЋИ ТЕСТ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sr-Cyrl-RS" altLang="en-US" dirty="0"/>
              <a:t>ПРОБНИ ЗАВРШНИ ИСПИТ</a:t>
            </a: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математика (22.03.2024. од 12 до 14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српски (23.03.2024. од 9 до 11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трећи тест (23.03.2024. од 11:30 до 13:30)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анализа пробног ЗИ (од 25. до 29.03.2024.)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сумирање резултата пробног ЗИ И ПРОВЕРА тачности изјашњења ученика из којег ће предмета радити трећи тест (од 25.03. до 5.04.2024.)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sr-Cyrl-R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sr-Cyrl-RS" altLang="en-US" dirty="0"/>
              <a:t>ПРИЈЕМНИ ИСПИТ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/>
              <a:t>електронско пријављивање кандидата за пријемни испит (од 15. до 22.04.2024. до 16 ч.)</a:t>
            </a:r>
          </a:p>
          <a:p>
            <a:pPr eaLnBrk="1" hangingPunct="1"/>
            <a:r>
              <a:rPr lang="sr-Cyrl-RS" altLang="en-US" dirty="0"/>
              <a:t>пријављивање кандидата за пријемни испит непосредно у ОШ И СШ ( 19. и 22.04. 2024. од 9 до 16 ч.)</a:t>
            </a:r>
          </a:p>
          <a:p>
            <a:pPr eaLnBrk="1" hangingPunct="1"/>
            <a:endParaRPr lang="sr-Cyrl-RS" altLang="en-US" dirty="0"/>
          </a:p>
          <a:p>
            <a:pPr eaLnBrk="1" hangingPunct="1"/>
            <a:endParaRPr lang="sr-Cyrl-R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284288"/>
            <a:ext cx="8229600" cy="4953000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/>
              <a:t>пријемни испит за ученике са посебним способностима за за географију (18.05.2024. од 10 до 12 ч.)</a:t>
            </a:r>
          </a:p>
          <a:p>
            <a:pPr eaLnBrk="1" hangingPunct="1"/>
            <a:r>
              <a:rPr lang="sr-Cyrl-RS" altLang="en-US" dirty="0"/>
              <a:t>пријемни испит за ученике са посебним способностима за историју (18.05.2024. од 14 до 16 ч.)</a:t>
            </a:r>
          </a:p>
          <a:p>
            <a:pPr eaLnBrk="1" hangingPunct="1"/>
            <a:r>
              <a:rPr lang="sr-Cyrl-RS" altLang="en-US" dirty="0"/>
              <a:t>пријемни испит за ученике са посебним способностима за физику (18.05.2024. од 14 до 16 ч.)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174750"/>
            <a:ext cx="8229600" cy="65976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пријемни испит за ученике са посебним способностима за сценске и аудио-визуелне уметности (11.05.2024. од 14 до 16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пријемни испит у музичким школама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( 17, 18. и 19.05.2024. од 10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пријемни испит у балетским школама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( 17, 18. и 19.05. од 10 ч.)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пријемни испит за ученике са посебним способностима за рачунарство и информатику и физику (18.05.2024. од 10 до 12 ч.)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Cyrl-RS" altLang="en-US" dirty="0"/>
              <a:t>пријемни испит за одељења у школама у којима се део наставе одвија на страном језику (18. и 19.05.2024.)</a:t>
            </a:r>
          </a:p>
          <a:p>
            <a:pPr eaLnBrk="1" hangingPunct="1"/>
            <a:r>
              <a:rPr lang="sr-Cyrl-RS" altLang="en-US" dirty="0"/>
              <a:t>пријемни испит за ученике са посебним способностима за математику (19.05.2024. од 10 до 12 ч.)</a:t>
            </a:r>
          </a:p>
          <a:p>
            <a:pPr eaLnBrk="1" hangingPunct="1"/>
            <a:r>
              <a:rPr lang="sr-Cyrl-RS" altLang="en-US" dirty="0"/>
              <a:t>прелиминарни резултати пријемних испита (од 13. до 21.05.2024.)</a:t>
            </a:r>
          </a:p>
          <a:p>
            <a:pPr eaLnBrk="1" hangingPunct="1"/>
            <a:r>
              <a:rPr lang="sr-Cyrl-RS" altLang="en-US" dirty="0"/>
              <a:t>приговори на резултате пријемних испита (од 13. до 21.05.2024.)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коначни резултати пријемних испита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од 14. до 22.05.2024.)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sr-Cyrl-R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пријављивање ученика и подношење спортске документације у Спортској гимназији ( од 6. до 8.06. 2024. од 8 до 16 ч.)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879</Words>
  <Application>Microsoft Office PowerPoint</Application>
  <PresentationFormat>On-screen Show (4:3)</PresentationFormat>
  <Paragraphs>97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SimSun</vt:lpstr>
      <vt:lpstr>SimSun</vt:lpstr>
      <vt:lpstr>Arial</vt:lpstr>
      <vt:lpstr>Arial Narrow</vt:lpstr>
      <vt:lpstr>Calibri</vt:lpstr>
      <vt:lpstr>Blue Waves</vt:lpstr>
      <vt:lpstr>AcroExch.Document.DC</vt:lpstr>
      <vt:lpstr>ОШ “Младост” Вршац</vt:lpstr>
      <vt:lpstr>PowerPoint Presentation</vt:lpstr>
      <vt:lpstr>ТРЕЋИ ТЕСТ</vt:lpstr>
      <vt:lpstr>ПРОБНИ ЗАВРШНИ ИСПИТ</vt:lpstr>
      <vt:lpstr>ПРИЈЕМНИ ИСПИТ</vt:lpstr>
      <vt:lpstr>PowerPoint Presentation</vt:lpstr>
      <vt:lpstr>PowerPoint Presentation</vt:lpstr>
      <vt:lpstr>PowerPoint Presentation</vt:lpstr>
      <vt:lpstr>PowerPoint Presentation</vt:lpstr>
      <vt:lpstr>ЗАВРШНИ ИСПИТ</vt:lpstr>
      <vt:lpstr>ПРИГОВОРИ</vt:lpstr>
      <vt:lpstr>КОНАЧНИ РЕЗУЛТАТИ</vt:lpstr>
      <vt:lpstr>ЛИСТЕ ЖЕЉА</vt:lpstr>
      <vt:lpstr>КОНАЧНИ РЕЗУЛТАТИ  У 1. УПИСНОМ КРУГУ</vt:lpstr>
      <vt:lpstr>ДРУГИ УПИСНИ КРУГ</vt:lpstr>
      <vt:lpstr>PowerPoint Presentation</vt:lpstr>
      <vt:lpstr>ПРИЈАВА НА МСШ</vt:lpstr>
      <vt:lpstr>РАЧУНАЊЕ БОДОВА</vt:lpstr>
      <vt:lpstr>PowerPoint Presentation</vt:lpstr>
      <vt:lpstr>МИНИМАЛАН БРОЈ БОДОВА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 “Младост” Вршац</dc:title>
  <dc:creator/>
  <cp:lastModifiedBy>W10</cp:lastModifiedBy>
  <cp:revision>4</cp:revision>
  <dcterms:created xsi:type="dcterms:W3CDTF">2023-12-04T18:33:27Z</dcterms:created>
  <dcterms:modified xsi:type="dcterms:W3CDTF">2023-12-05T19:34:34Z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1033-11.2.0.9031</vt:lpwstr>
  </property>
</Properties>
</file>